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90" r:id="rId2"/>
    <p:sldId id="270" r:id="rId3"/>
    <p:sldId id="278" r:id="rId4"/>
    <p:sldId id="280" r:id="rId5"/>
    <p:sldId id="289" r:id="rId6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A00"/>
    <a:srgbClr val="FF40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68"/>
    <p:restoredTop sz="90812" autoAdjust="0"/>
  </p:normalViewPr>
  <p:slideViewPr>
    <p:cSldViewPr snapToGrid="0" snapToObjects="1">
      <p:cViewPr varScale="1">
        <p:scale>
          <a:sx n="101" d="100"/>
          <a:sy n="101" d="100"/>
        </p:scale>
        <p:origin x="3944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gmohan\Ganesh_datas\NEEMO\NEEMO_manuscript\metagenomic\Meta_genus_all_sit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505740734762879E-2"/>
          <c:y val="2.9635827233097774E-2"/>
          <c:w val="0.51491659170101256"/>
          <c:h val="0.74958468474756179"/>
        </c:manualLayout>
      </c:layout>
      <c:barChart>
        <c:barDir val="col"/>
        <c:grouping val="percentStacked"/>
        <c:varyColors val="0"/>
        <c:ser>
          <c:idx val="0"/>
          <c:order val="0"/>
          <c:tx>
            <c:v>Acidobacteria</c:v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27</c:v>
                </c:pt>
                <c:pt idx="1">
                  <c:v>6</c:v>
                </c:pt>
                <c:pt idx="2">
                  <c:v>27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BC-B946-AF16-A75B6E610DDE}"/>
            </c:ext>
          </c:extLst>
        </c:ser>
        <c:ser>
          <c:idx val="1"/>
          <c:order val="1"/>
          <c:tx>
            <c:v>Actinobacteria</c:v>
          </c:tx>
          <c:spPr>
            <a:solidFill>
              <a:srgbClr val="FFFF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594555</c:v>
                </c:pt>
                <c:pt idx="1">
                  <c:v>275872</c:v>
                </c:pt>
                <c:pt idx="2">
                  <c:v>12335</c:v>
                </c:pt>
                <c:pt idx="3">
                  <c:v>1196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BC-B946-AF16-A75B6E610DDE}"/>
            </c:ext>
          </c:extLst>
        </c:ser>
        <c:ser>
          <c:idx val="2"/>
          <c:order val="2"/>
          <c:tx>
            <c:v>Bacteroidetes</c:v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5264</c:v>
                </c:pt>
                <c:pt idx="1">
                  <c:v>1536</c:v>
                </c:pt>
                <c:pt idx="2">
                  <c:v>2135</c:v>
                </c:pt>
                <c:pt idx="3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BC-B946-AF16-A75B6E610DDE}"/>
            </c:ext>
          </c:extLst>
        </c:ser>
        <c:ser>
          <c:idx val="3"/>
          <c:order val="3"/>
          <c:tx>
            <c:v>Balneolaeota</c:v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320</c:v>
                </c:pt>
                <c:pt idx="1">
                  <c:v>6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BC-B946-AF16-A75B6E610DDE}"/>
            </c:ext>
          </c:extLst>
        </c:ser>
        <c:ser>
          <c:idx val="4"/>
          <c:order val="4"/>
          <c:tx>
            <c:v>Candidatus Saccharibacteria</c:v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Sheet1!$B$6:$E$6</c:f>
              <c:numCache>
                <c:formatCode>General</c:formatCode>
                <c:ptCount val="4"/>
                <c:pt idx="0">
                  <c:v>84</c:v>
                </c:pt>
                <c:pt idx="1">
                  <c:v>45</c:v>
                </c:pt>
                <c:pt idx="2">
                  <c:v>21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BC-B946-AF16-A75B6E610DDE}"/>
            </c:ext>
          </c:extLst>
        </c:ser>
        <c:ser>
          <c:idx val="5"/>
          <c:order val="5"/>
          <c:tx>
            <c:v>Chlamydiae</c:v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Sheet1!$B$7:$E$7</c:f>
              <c:numCache>
                <c:formatCode>General</c:formatCode>
                <c:ptCount val="4"/>
                <c:pt idx="0">
                  <c:v>2532</c:v>
                </c:pt>
                <c:pt idx="1">
                  <c:v>705</c:v>
                </c:pt>
                <c:pt idx="2">
                  <c:v>90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5BC-B946-AF16-A75B6E610DDE}"/>
            </c:ext>
          </c:extLst>
        </c:ser>
        <c:ser>
          <c:idx val="6"/>
          <c:order val="6"/>
          <c:tx>
            <c:v>Chloroflexi</c:v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Sheet1!$B$8:$E$8</c:f>
              <c:numCache>
                <c:formatCode>General</c:formatCode>
                <c:ptCount val="4"/>
                <c:pt idx="0">
                  <c:v>114</c:v>
                </c:pt>
                <c:pt idx="1">
                  <c:v>53</c:v>
                </c:pt>
                <c:pt idx="2">
                  <c:v>11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5BC-B946-AF16-A75B6E610DDE}"/>
            </c:ext>
          </c:extLst>
        </c:ser>
        <c:ser>
          <c:idx val="7"/>
          <c:order val="7"/>
          <c:tx>
            <c:v>Cyanobacteria</c:v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Sheet1!$B$9:$E$9</c:f>
              <c:numCache>
                <c:formatCode>General</c:formatCode>
                <c:ptCount val="4"/>
                <c:pt idx="0">
                  <c:v>685</c:v>
                </c:pt>
                <c:pt idx="1">
                  <c:v>573</c:v>
                </c:pt>
                <c:pt idx="2">
                  <c:v>10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5BC-B946-AF16-A75B6E610DDE}"/>
            </c:ext>
          </c:extLst>
        </c:ser>
        <c:ser>
          <c:idx val="8"/>
          <c:order val="8"/>
          <c:tx>
            <c:v>Deinococcus Thermus</c:v>
          </c:tx>
          <c:spPr>
            <a:gradFill rotWithShape="1">
              <a:gsLst>
                <a:gs pos="0">
                  <a:schemeClr val="accent3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Sheet1!$B$10:$E$10</c:f>
              <c:numCache>
                <c:formatCode>General</c:formatCode>
                <c:ptCount val="4"/>
                <c:pt idx="0">
                  <c:v>1931</c:v>
                </c:pt>
                <c:pt idx="1">
                  <c:v>63</c:v>
                </c:pt>
                <c:pt idx="2">
                  <c:v>9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BC-B946-AF16-A75B6E610DDE}"/>
            </c:ext>
          </c:extLst>
        </c:ser>
        <c:ser>
          <c:idx val="9"/>
          <c:order val="9"/>
          <c:tx>
            <c:v>Firmicutes</c:v>
          </c:tx>
          <c:spPr>
            <a:solidFill>
              <a:srgbClr val="0432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Sheet1!$B$11:$E$11</c:f>
              <c:numCache>
                <c:formatCode>General</c:formatCode>
                <c:ptCount val="4"/>
                <c:pt idx="0">
                  <c:v>18661</c:v>
                </c:pt>
                <c:pt idx="1">
                  <c:v>12058</c:v>
                </c:pt>
                <c:pt idx="2">
                  <c:v>11323</c:v>
                </c:pt>
                <c:pt idx="3">
                  <c:v>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5BC-B946-AF16-A75B6E610DDE}"/>
            </c:ext>
          </c:extLst>
        </c:ser>
        <c:ser>
          <c:idx val="10"/>
          <c:order val="10"/>
          <c:tx>
            <c:v>Proteobacteria</c:v>
          </c:tx>
          <c:spPr>
            <a:solidFill>
              <a:srgbClr val="FF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Sheet1!$B$12:$E$12</c:f>
              <c:numCache>
                <c:formatCode>General</c:formatCode>
                <c:ptCount val="4"/>
                <c:pt idx="0">
                  <c:v>113394</c:v>
                </c:pt>
                <c:pt idx="1">
                  <c:v>62803</c:v>
                </c:pt>
                <c:pt idx="2">
                  <c:v>30397</c:v>
                </c:pt>
                <c:pt idx="3">
                  <c:v>7489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5BC-B946-AF16-A75B6E610DDE}"/>
            </c:ext>
          </c:extLst>
        </c:ser>
        <c:ser>
          <c:idx val="11"/>
          <c:order val="11"/>
          <c:tx>
            <c:v>Planctomycetes</c:v>
          </c:tx>
          <c:spPr>
            <a:gradFill rotWithShape="1">
              <a:gsLst>
                <a:gs pos="0">
                  <a:schemeClr val="accent6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Sheet1!$B$13:$E$13</c:f>
              <c:numCache>
                <c:formatCode>General</c:formatCode>
                <c:ptCount val="4"/>
                <c:pt idx="0">
                  <c:v>519</c:v>
                </c:pt>
                <c:pt idx="1">
                  <c:v>277</c:v>
                </c:pt>
                <c:pt idx="2">
                  <c:v>46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5BC-B946-AF16-A75B6E610DDE}"/>
            </c:ext>
          </c:extLst>
        </c:ser>
        <c:ser>
          <c:idx val="12"/>
          <c:order val="12"/>
          <c:tx>
            <c:v>Streptophyta</c:v>
          </c:tx>
          <c:spPr>
            <a:gradFill rotWithShape="1">
              <a:gsLst>
                <a:gs pos="0">
                  <a:schemeClr val="accent1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Sheet1!$B$24:$E$24</c:f>
              <c:numCache>
                <c:formatCode>General</c:formatCode>
                <c:ptCount val="4"/>
                <c:pt idx="0">
                  <c:v>16629</c:v>
                </c:pt>
                <c:pt idx="1">
                  <c:v>1358</c:v>
                </c:pt>
                <c:pt idx="2">
                  <c:v>2143</c:v>
                </c:pt>
                <c:pt idx="3">
                  <c:v>296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5BC-B946-AF16-A75B6E610DDE}"/>
            </c:ext>
          </c:extLst>
        </c:ser>
        <c:ser>
          <c:idx val="13"/>
          <c:order val="13"/>
          <c:tx>
            <c:strRef>
              <c:f>Sheet1!$A$14</c:f>
              <c:strCache>
                <c:ptCount val="1"/>
                <c:pt idx="0">
                  <c:v>Thermotogae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Sheet1!$B$14:$E$14</c:f>
              <c:numCache>
                <c:formatCode>General</c:formatCode>
                <c:ptCount val="4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E5BC-B946-AF16-A75B6E610DDE}"/>
            </c:ext>
          </c:extLst>
        </c:ser>
        <c:ser>
          <c:idx val="14"/>
          <c:order val="14"/>
          <c:tx>
            <c:strRef>
              <c:f>Sheet1!$A$15</c:f>
              <c:strCache>
                <c:ptCount val="1"/>
                <c:pt idx="0">
                  <c:v>Verrucomicrobia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lumMod val="80000"/>
                    <a:lumOff val="2000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lumMod val="80000"/>
                    <a:lumOff val="2000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80000"/>
                    <a:lumOff val="2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Sheet1!$B$15:$E$15</c:f>
              <c:numCache>
                <c:formatCode>General</c:formatCode>
                <c:ptCount val="4"/>
                <c:pt idx="0">
                  <c:v>38</c:v>
                </c:pt>
                <c:pt idx="1">
                  <c:v>39</c:v>
                </c:pt>
                <c:pt idx="2">
                  <c:v>41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5BC-B946-AF16-A75B6E610DDE}"/>
            </c:ext>
          </c:extLst>
        </c:ser>
        <c:ser>
          <c:idx val="15"/>
          <c:order val="15"/>
          <c:tx>
            <c:strRef>
              <c:f>Sheet1!$A$16</c:f>
              <c:strCache>
                <c:ptCount val="1"/>
                <c:pt idx="0">
                  <c:v>Ascomycota</c:v>
                </c:pt>
              </c:strCache>
            </c:strRef>
          </c:tx>
          <c:spPr>
            <a:solidFill>
              <a:srgbClr val="00FA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Sheet1!$B$16:$E$16</c:f>
              <c:numCache>
                <c:formatCode>General</c:formatCode>
                <c:ptCount val="4"/>
                <c:pt idx="0">
                  <c:v>11875</c:v>
                </c:pt>
                <c:pt idx="1">
                  <c:v>8139</c:v>
                </c:pt>
                <c:pt idx="2">
                  <c:v>3745</c:v>
                </c:pt>
                <c:pt idx="3">
                  <c:v>258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E5BC-B946-AF16-A75B6E610DDE}"/>
            </c:ext>
          </c:extLst>
        </c:ser>
        <c:ser>
          <c:idx val="16"/>
          <c:order val="16"/>
          <c:tx>
            <c:strRef>
              <c:f>Sheet1!$A$17</c:f>
              <c:strCache>
                <c:ptCount val="1"/>
                <c:pt idx="0">
                  <c:v>Basidiomycota</c:v>
                </c:pt>
              </c:strCache>
            </c:strRef>
          </c:tx>
          <c:spPr>
            <a:solidFill>
              <a:srgbClr val="FF40FF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No_PMA_Particle_board_floor</c:v>
                </c:pt>
                <c:pt idx="1">
                  <c:v>PMA_Particle_board_floor</c:v>
                </c:pt>
                <c:pt idx="2">
                  <c:v>No_PMA_Bench_glass</c:v>
                </c:pt>
                <c:pt idx="3">
                  <c:v>PMA_Bench_glass</c:v>
                </c:pt>
              </c:strCache>
            </c:strRef>
          </c:cat>
          <c:val>
            <c:numRef>
              <c:f>Sheet1!$B$17:$E$17</c:f>
              <c:numCache>
                <c:formatCode>General</c:formatCode>
                <c:ptCount val="4"/>
                <c:pt idx="0">
                  <c:v>208</c:v>
                </c:pt>
                <c:pt idx="1">
                  <c:v>57</c:v>
                </c:pt>
                <c:pt idx="2">
                  <c:v>2865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5BC-B946-AF16-A75B6E610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7939200"/>
        <c:axId val="137957376"/>
      </c:barChart>
      <c:catAx>
        <c:axId val="13793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1500000" spcFirstLastPara="1" vertOverflow="ellipsis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957376"/>
        <c:crosses val="autoZero"/>
        <c:auto val="1"/>
        <c:lblAlgn val="ctr"/>
        <c:lblOffset val="100"/>
        <c:noMultiLvlLbl val="0"/>
      </c:catAx>
      <c:valAx>
        <c:axId val="13795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93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611595486346928"/>
          <c:y val="2.4542368307781531E-3"/>
          <c:w val="0.36019433411922924"/>
          <c:h val="0.978926317526781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817283132842132E-2"/>
          <c:y val="3.071985847278717E-2"/>
          <c:w val="0.60640106692399331"/>
          <c:h val="0.7498515227901080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Sheet2!$A$3</c:f>
              <c:strCache>
                <c:ptCount val="1"/>
                <c:pt idx="0">
                  <c:v>Aspergillus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Sheet2!$B$1:$E$1</c:f>
              <c:strCache>
                <c:ptCount val="4"/>
                <c:pt idx="0">
                  <c:v>No_PMA_Wall/floor</c:v>
                </c:pt>
                <c:pt idx="1">
                  <c:v>PMA_Wall/floor</c:v>
                </c:pt>
                <c:pt idx="2">
                  <c:v>No_PMA_Metal/glass</c:v>
                </c:pt>
                <c:pt idx="3">
                  <c:v>PMA_Metal/glass</c:v>
                </c:pt>
              </c:strCache>
            </c:strRef>
          </c:cat>
          <c:val>
            <c:numRef>
              <c:f>Sheet2!$B$3:$E$3</c:f>
              <c:numCache>
                <c:formatCode>General</c:formatCode>
                <c:ptCount val="4"/>
                <c:pt idx="0">
                  <c:v>2140</c:v>
                </c:pt>
                <c:pt idx="1">
                  <c:v>1979</c:v>
                </c:pt>
                <c:pt idx="2">
                  <c:v>921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96-7643-9E5B-D57822175BD5}"/>
            </c:ext>
          </c:extLst>
        </c:ser>
        <c:ser>
          <c:idx val="1"/>
          <c:order val="1"/>
          <c:tx>
            <c:strRef>
              <c:f>Sheet2!$A$4</c:f>
              <c:strCache>
                <c:ptCount val="1"/>
                <c:pt idx="0">
                  <c:v>Penicillium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Sheet2!$B$1:$E$1</c:f>
              <c:strCache>
                <c:ptCount val="4"/>
                <c:pt idx="0">
                  <c:v>No_PMA_Wall/floor</c:v>
                </c:pt>
                <c:pt idx="1">
                  <c:v>PMA_Wall/floor</c:v>
                </c:pt>
                <c:pt idx="2">
                  <c:v>No_PMA_Metal/glass</c:v>
                </c:pt>
                <c:pt idx="3">
                  <c:v>PMA_Metal/glass</c:v>
                </c:pt>
              </c:strCache>
            </c:strRef>
          </c:cat>
          <c:val>
            <c:numRef>
              <c:f>Sheet2!$B$4:$E$4</c:f>
              <c:numCache>
                <c:formatCode>General</c:formatCode>
                <c:ptCount val="4"/>
                <c:pt idx="0">
                  <c:v>174</c:v>
                </c:pt>
                <c:pt idx="1">
                  <c:v>160</c:v>
                </c:pt>
                <c:pt idx="2">
                  <c:v>600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96-7643-9E5B-D57822175BD5}"/>
            </c:ext>
          </c:extLst>
        </c:ser>
        <c:ser>
          <c:idx val="2"/>
          <c:order val="2"/>
          <c:tx>
            <c:strRef>
              <c:f>Sheet2!$A$5</c:f>
              <c:strCache>
                <c:ptCount val="1"/>
                <c:pt idx="0">
                  <c:v>Talaromyces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Sheet2!$B$1:$E$1</c:f>
              <c:strCache>
                <c:ptCount val="4"/>
                <c:pt idx="0">
                  <c:v>No_PMA_Wall/floor</c:v>
                </c:pt>
                <c:pt idx="1">
                  <c:v>PMA_Wall/floor</c:v>
                </c:pt>
                <c:pt idx="2">
                  <c:v>No_PMA_Metal/glass</c:v>
                </c:pt>
                <c:pt idx="3">
                  <c:v>PMA_Metal/glass</c:v>
                </c:pt>
              </c:strCache>
            </c:strRef>
          </c:cat>
          <c:val>
            <c:numRef>
              <c:f>Sheet2!$B$5:$E$5</c:f>
              <c:numCache>
                <c:formatCode>General</c:formatCode>
                <c:ptCount val="4"/>
                <c:pt idx="0">
                  <c:v>259</c:v>
                </c:pt>
                <c:pt idx="1">
                  <c:v>220</c:v>
                </c:pt>
                <c:pt idx="2">
                  <c:v>267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96-7643-9E5B-D57822175BD5}"/>
            </c:ext>
          </c:extLst>
        </c:ser>
        <c:ser>
          <c:idx val="3"/>
          <c:order val="3"/>
          <c:tx>
            <c:strRef>
              <c:f>Sheet2!$A$6</c:f>
              <c:strCache>
                <c:ptCount val="1"/>
                <c:pt idx="0">
                  <c:v>Yamadazyma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Sheet2!$B$1:$E$1</c:f>
              <c:strCache>
                <c:ptCount val="4"/>
                <c:pt idx="0">
                  <c:v>No_PMA_Wall/floor</c:v>
                </c:pt>
                <c:pt idx="1">
                  <c:v>PMA_Wall/floor</c:v>
                </c:pt>
                <c:pt idx="2">
                  <c:v>No_PMA_Metal/glass</c:v>
                </c:pt>
                <c:pt idx="3">
                  <c:v>PMA_Metal/glass</c:v>
                </c:pt>
              </c:strCache>
            </c:strRef>
          </c:cat>
          <c:val>
            <c:numRef>
              <c:f>Sheet2!$B$6:$E$6</c:f>
              <c:numCache>
                <c:formatCode>General</c:formatCode>
                <c:ptCount val="4"/>
                <c:pt idx="0">
                  <c:v>401</c:v>
                </c:pt>
                <c:pt idx="1">
                  <c:v>140</c:v>
                </c:pt>
                <c:pt idx="2">
                  <c:v>11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96-7643-9E5B-D57822175BD5}"/>
            </c:ext>
          </c:extLst>
        </c:ser>
        <c:ser>
          <c:idx val="4"/>
          <c:order val="4"/>
          <c:tx>
            <c:strRef>
              <c:f>Sheet2!$A$7</c:f>
              <c:strCache>
                <c:ptCount val="1"/>
                <c:pt idx="0">
                  <c:v>Clavispora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Sheet2!$B$1:$E$1</c:f>
              <c:strCache>
                <c:ptCount val="4"/>
                <c:pt idx="0">
                  <c:v>No_PMA_Wall/floor</c:v>
                </c:pt>
                <c:pt idx="1">
                  <c:v>PMA_Wall/floor</c:v>
                </c:pt>
                <c:pt idx="2">
                  <c:v>No_PMA_Metal/glass</c:v>
                </c:pt>
                <c:pt idx="3">
                  <c:v>PMA_Metal/glass</c:v>
                </c:pt>
              </c:strCache>
            </c:strRef>
          </c:cat>
          <c:val>
            <c:numRef>
              <c:f>Sheet2!$B$7:$E$7</c:f>
              <c:numCache>
                <c:formatCode>General</c:formatCode>
                <c:ptCount val="4"/>
                <c:pt idx="0">
                  <c:v>186</c:v>
                </c:pt>
                <c:pt idx="1">
                  <c:v>135</c:v>
                </c:pt>
                <c:pt idx="2">
                  <c:v>213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96-7643-9E5B-D57822175BD5}"/>
            </c:ext>
          </c:extLst>
        </c:ser>
        <c:ser>
          <c:idx val="5"/>
          <c:order val="5"/>
          <c:tx>
            <c:strRef>
              <c:f>Sheet2!$A$8</c:f>
              <c:strCache>
                <c:ptCount val="1"/>
                <c:pt idx="0">
                  <c:v>Rhodotorula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Sheet2!$B$1:$E$1</c:f>
              <c:strCache>
                <c:ptCount val="4"/>
                <c:pt idx="0">
                  <c:v>No_PMA_Wall/floor</c:v>
                </c:pt>
                <c:pt idx="1">
                  <c:v>PMA_Wall/floor</c:v>
                </c:pt>
                <c:pt idx="2">
                  <c:v>No_PMA_Metal/glass</c:v>
                </c:pt>
                <c:pt idx="3">
                  <c:v>PMA_Metal/glass</c:v>
                </c:pt>
              </c:strCache>
            </c:strRef>
          </c:cat>
          <c:val>
            <c:numRef>
              <c:f>Sheet2!$B$8:$E$8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371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96-7643-9E5B-D57822175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8011008"/>
        <c:axId val="138012544"/>
      </c:barChart>
      <c:catAx>
        <c:axId val="13801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1800000" spcFirstLastPara="1" vertOverflow="ellipsis" wrap="square" anchor="ctr" anchorCtr="1"/>
          <a:lstStyle/>
          <a:p>
            <a:pPr>
              <a:defRPr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012544"/>
        <c:crosses val="autoZero"/>
        <c:auto val="1"/>
        <c:lblAlgn val="ctr"/>
        <c:lblOffset val="100"/>
        <c:noMultiLvlLbl val="0"/>
      </c:catAx>
      <c:valAx>
        <c:axId val="13801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01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15241557152943"/>
          <c:y val="0.26861477190283956"/>
          <c:w val="0.14110948919037536"/>
          <c:h val="0.28015329209813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1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0B137-0757-BE4D-BF4C-C61366BB4B7E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EACA7-6CDD-B94C-9CC9-E13931DD20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30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EACA7-6CDD-B94C-9CC9-E13931DD20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27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4A: The black fields in the checkboard graph show at which sampling event, at least one isolate of each species was isolated.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Preparing fungal tree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FEACA7-6CDD-B94C-9CC9-E13931DD20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26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82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45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9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3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85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67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65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64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180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2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3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13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244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7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7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992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3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7A307-1B2F-C146-834F-66F0F1EE38A7}" type="datetimeFigureOut">
              <a:rPr lang="en-US" smtClean="0"/>
              <a:pPr/>
              <a:t>11/10/19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5B94F-DBB6-1643-84DA-16C162FEBB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84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92E62-AC3B-B34B-BF78-3EC371062E15}"/>
              </a:ext>
            </a:extLst>
          </p:cNvPr>
          <p:cNvSpPr/>
          <p:nvPr/>
        </p:nvSpPr>
        <p:spPr>
          <a:xfrm>
            <a:off x="533400" y="350390"/>
            <a:ext cx="6146279" cy="8586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Supplemental Figure S1: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Cultivable bacterial diversity identified based on 16S rRNA gene sequence and its spatial distribution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Top: The checkboard graph represents distribution of cultivable bacteria from various locations. Number of isolated strains are also depicted. Bottom: The neighbor-joining trees were created using MEGA 7. The evolutionary history was inferred by using the Maximum Likelihood method based on the Tamura-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Nei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model. Number of the isolated strains are given in parentheses.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Supplemental Figure S2: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Cultivable fungal diversity identified based on ITS gene sequence and its spatial distribution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Top: The checkboard graph represents distribution of cultivable fungi from various locations. Number of isolated strains are also depicted. Bottom: The neighbor-joining trees were created using MEGA 7. The evolutionary history was inferred by using the Maximum Likelihood method based on the Tamura-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Nei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model. Number of the isolated strains are given in parentheses.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Supplemental Figure S3: Metagenomic sequencing analysis of Analog habitat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(A) Bar plot showing the relative abundances of bacterial genera in samples collected from different sites of Analog habitat. Each site refers to a various sampling location, as per Table 1. Each colored box, a bacterial taxon and the height of a colored box represents the relative abundance of organism (left) within the sample.</a:t>
            </a:r>
          </a:p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(B) Bar plot showing the relative abundances of fungal genera in samples collected from different sites of Analog habitat. Each site refers to a various sampling location, as per Table 1. Each colored box, a bacterial taxon and the height of a colored box represents the relative abundance of organism (left) within the sample. </a:t>
            </a:r>
          </a:p>
          <a:p>
            <a:pPr>
              <a:spcAft>
                <a:spcPts val="600"/>
              </a:spcAft>
            </a:pPr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Supplemental Figure S4: Metagenomic sequencing analysis of bacteria of the Analog habitat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Heat map showing the relative abundance of each functional gene detected in each sample collected.</a:t>
            </a:r>
          </a:p>
        </p:txBody>
      </p:sp>
    </p:spTree>
    <p:extLst>
      <p:ext uri="{BB962C8B-B14F-4D97-AF65-F5344CB8AC3E}">
        <p14:creationId xmlns:p14="http://schemas.microsoft.com/office/powerpoint/2010/main" val="3712050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673168"/>
              </p:ext>
            </p:extLst>
          </p:nvPr>
        </p:nvGraphicFramePr>
        <p:xfrm>
          <a:off x="351566" y="760970"/>
          <a:ext cx="6144330" cy="3191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8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88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88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88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883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410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3171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Bacterial Culture</a:t>
                      </a:r>
                    </a:p>
                    <a:p>
                      <a:pPr algn="ctr"/>
                      <a:r>
                        <a:rPr lang="en-US" sz="1000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Classification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Analog habitat</a:t>
                      </a:r>
                      <a:r>
                        <a:rPr lang="en-US" sz="1000" baseline="0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sampling locations</a:t>
                      </a:r>
                      <a:endParaRPr lang="en-US" sz="1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Abundance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0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E16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Bacillus pumilus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Bacillus</a:t>
                      </a:r>
                      <a:r>
                        <a:rPr lang="en-US" sz="1000" b="0" i="1" u="none" strike="noStrike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1000" b="0" i="1" u="none" strike="noStrike" baseline="0" dirty="0" err="1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velezensis</a:t>
                      </a:r>
                      <a:endParaRPr lang="en-US" sz="1000" b="0" i="1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Bacillus subtilis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Bacillus cereus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Virgibacillus</a:t>
                      </a:r>
                      <a:r>
                        <a:rPr lang="en-US" sz="1000" b="0" i="1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1000" b="0" i="1" u="none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chiguensis</a:t>
                      </a:r>
                      <a:endParaRPr lang="en-US" sz="1000" b="0" i="1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Brevibacterium</a:t>
                      </a:r>
                      <a:r>
                        <a:rPr lang="en-US" sz="1000" b="0" i="1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1000" b="0" i="1" u="none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caesai</a:t>
                      </a:r>
                      <a:endParaRPr lang="en-US" sz="1000" b="0" i="1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Paenibacillus</a:t>
                      </a:r>
                      <a:r>
                        <a:rPr lang="en-US" sz="1000" b="0" i="1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1000" b="0" i="1" u="none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lemnae</a:t>
                      </a:r>
                      <a:endParaRPr lang="en-US" sz="1000" b="0" i="1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Staphylococcus </a:t>
                      </a:r>
                      <a:r>
                        <a:rPr lang="en-US" sz="1000" b="0" i="1" u="none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haemolyticus</a:t>
                      </a:r>
                      <a:endParaRPr lang="en-US" sz="1000" b="0" i="1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Staphylococcus </a:t>
                      </a:r>
                      <a:r>
                        <a:rPr lang="en-US" sz="1000" b="0" i="1" u="none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cohnii</a:t>
                      </a:r>
                      <a:endParaRPr lang="en-US" sz="1000" b="0" i="1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Staphylococcus </a:t>
                      </a:r>
                      <a:r>
                        <a:rPr lang="en-US" sz="1000" b="0" i="1" u="none" strike="noStrike" dirty="0" err="1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arlettae</a:t>
                      </a:r>
                      <a:endParaRPr lang="en-US" sz="1000" b="0" i="1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7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Total</a:t>
                      </a:r>
                      <a:r>
                        <a:rPr lang="en-US" sz="1000" b="0" i="0" u="none" strike="noStrike" baseline="0" dirty="0">
                          <a:solidFill>
                            <a:sysClr val="windowText" lastClr="000000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No. Isolates/Location</a:t>
                      </a:r>
                      <a:endParaRPr lang="en-US" sz="10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551296" y="82120"/>
            <a:ext cx="2392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Figure S1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6DB2817-D379-F44F-BE54-DA9CD55931A6}"/>
              </a:ext>
            </a:extLst>
          </p:cNvPr>
          <p:cNvGrpSpPr/>
          <p:nvPr/>
        </p:nvGrpSpPr>
        <p:grpSpPr>
          <a:xfrm>
            <a:off x="1056640" y="4308190"/>
            <a:ext cx="5243158" cy="4175760"/>
            <a:chOff x="1056640" y="4308190"/>
            <a:chExt cx="5243158" cy="41757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69F0BFF-6463-D64D-9585-0BD3003CF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56640" y="4338670"/>
              <a:ext cx="5008880" cy="414528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BD5655C-E234-8F4F-95BC-F9D6288885B0}"/>
                </a:ext>
              </a:extLst>
            </p:cNvPr>
            <p:cNvSpPr txBox="1"/>
            <p:nvPr/>
          </p:nvSpPr>
          <p:spPr>
            <a:xfrm>
              <a:off x="4025392" y="4308190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170A47C-B0EC-3647-AE2B-76D702750703}"/>
                </a:ext>
              </a:extLst>
            </p:cNvPr>
            <p:cNvSpPr txBox="1"/>
            <p:nvPr/>
          </p:nvSpPr>
          <p:spPr>
            <a:xfrm>
              <a:off x="4632576" y="4696651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8C9BBA-0897-DD4F-988B-4AF390D3B499}"/>
                </a:ext>
              </a:extLst>
            </p:cNvPr>
            <p:cNvSpPr txBox="1"/>
            <p:nvPr/>
          </p:nvSpPr>
          <p:spPr>
            <a:xfrm>
              <a:off x="5974068" y="5103051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5518E6-10BB-6D44-8E47-C7C1DB0065E6}"/>
                </a:ext>
              </a:extLst>
            </p:cNvPr>
            <p:cNvSpPr txBox="1"/>
            <p:nvPr/>
          </p:nvSpPr>
          <p:spPr>
            <a:xfrm>
              <a:off x="5039348" y="5509451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B90235A-D04B-134E-825F-42C508300D9C}"/>
                </a:ext>
              </a:extLst>
            </p:cNvPr>
            <p:cNvSpPr txBox="1"/>
            <p:nvPr/>
          </p:nvSpPr>
          <p:spPr>
            <a:xfrm>
              <a:off x="4551296" y="5915851"/>
              <a:ext cx="38985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(16)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6CD8352-295C-1848-BBA7-63D0A513817F}"/>
                </a:ext>
              </a:extLst>
            </p:cNvPr>
            <p:cNvSpPr txBox="1"/>
            <p:nvPr/>
          </p:nvSpPr>
          <p:spPr>
            <a:xfrm>
              <a:off x="3671248" y="6318679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85943E-9764-9341-B394-EA0D4C074B55}"/>
                </a:ext>
              </a:extLst>
            </p:cNvPr>
            <p:cNvSpPr txBox="1"/>
            <p:nvPr/>
          </p:nvSpPr>
          <p:spPr>
            <a:xfrm>
              <a:off x="3021011" y="6725079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(5)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3C1047A-81BC-0544-B65A-E6A49DE78D91}"/>
                </a:ext>
              </a:extLst>
            </p:cNvPr>
            <p:cNvSpPr txBox="1"/>
            <p:nvPr/>
          </p:nvSpPr>
          <p:spPr>
            <a:xfrm>
              <a:off x="3374582" y="7124613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(3)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022064-24BF-B048-9205-F7CF5BE63A06}"/>
                </a:ext>
              </a:extLst>
            </p:cNvPr>
            <p:cNvSpPr txBox="1"/>
            <p:nvPr/>
          </p:nvSpPr>
          <p:spPr>
            <a:xfrm>
              <a:off x="3081593" y="7531013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(2)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DD284F-9570-B949-936F-D783B2BCA7AC}"/>
                </a:ext>
              </a:extLst>
            </p:cNvPr>
            <p:cNvSpPr txBox="1"/>
            <p:nvPr/>
          </p:nvSpPr>
          <p:spPr>
            <a:xfrm>
              <a:off x="3020633" y="7935314"/>
              <a:ext cx="32573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(1)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4788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574816"/>
              </p:ext>
            </p:extLst>
          </p:nvPr>
        </p:nvGraphicFramePr>
        <p:xfrm>
          <a:off x="83419" y="627465"/>
          <a:ext cx="658066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2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5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5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95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95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95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5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95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95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954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954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7284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23903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Fungal Culture</a:t>
                      </a:r>
                    </a:p>
                    <a:p>
                      <a:pPr algn="ctr"/>
                      <a:r>
                        <a:rPr 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Classification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Analog habitat</a:t>
                      </a:r>
                      <a:r>
                        <a:rPr lang="en-US" sz="10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sampling locations</a:t>
                      </a:r>
                      <a:endParaRPr 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Abundance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E3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E4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E5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E6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E7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E8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E11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E12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E13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E15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charset="0"/>
                          <a:cs typeface="Times New Roman" panose="02020603050405020304" pitchFamily="18" charset="0"/>
                        </a:rPr>
                        <a:t>E16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Aspergillus </a:t>
                      </a:r>
                      <a:r>
                        <a:rPr lang="en-US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sydowii</a:t>
                      </a:r>
                      <a:endParaRPr lang="en-US" sz="10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Aspergillus </a:t>
                      </a:r>
                      <a:r>
                        <a:rPr lang="en-US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silvaticus</a:t>
                      </a: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Penicillium</a:t>
                      </a: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citrinum</a:t>
                      </a:r>
                      <a:endParaRPr lang="en-US" sz="10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Aspergillus </a:t>
                      </a:r>
                      <a:r>
                        <a:rPr lang="en-US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tubingensis</a:t>
                      </a:r>
                      <a:endParaRPr lang="en-US" sz="10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Ascomycota sp.</a:t>
                      </a:r>
                      <a:endParaRPr lang="en-US" sz="1000" b="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Aspergillus </a:t>
                      </a:r>
                      <a:r>
                        <a:rPr lang="en-US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flocculosus</a:t>
                      </a: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Penicillium</a:t>
                      </a: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meleagrinum</a:t>
                      </a:r>
                      <a:endParaRPr lang="en-US" sz="10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Aspergillus </a:t>
                      </a:r>
                      <a:r>
                        <a:rPr lang="en-US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ivoriensis</a:t>
                      </a:r>
                      <a:endParaRPr lang="en-US" sz="10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Talaromyces</a:t>
                      </a:r>
                      <a:r>
                        <a:rPr lang="en-US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radicus</a:t>
                      </a:r>
                      <a:endParaRPr lang="en-US" sz="1000" b="0" i="1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No. Isolates/Location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90B7307-9AB4-1348-A8C7-8B2B97902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15" y="3818467"/>
            <a:ext cx="5945717" cy="49268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F209D3-49EE-184D-848E-DD7830CB539B}"/>
              </a:ext>
            </a:extLst>
          </p:cNvPr>
          <p:cNvSpPr txBox="1"/>
          <p:nvPr/>
        </p:nvSpPr>
        <p:spPr>
          <a:xfrm>
            <a:off x="4187952" y="3805598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2A612-1FE0-A34A-8897-39A5CA373882}"/>
              </a:ext>
            </a:extLst>
          </p:cNvPr>
          <p:cNvSpPr txBox="1"/>
          <p:nvPr/>
        </p:nvSpPr>
        <p:spPr>
          <a:xfrm>
            <a:off x="6159172" y="4332902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01BF88-0378-7849-80C9-B1C9CB50D8D4}"/>
              </a:ext>
            </a:extLst>
          </p:cNvPr>
          <p:cNvSpPr txBox="1"/>
          <p:nvPr/>
        </p:nvSpPr>
        <p:spPr>
          <a:xfrm>
            <a:off x="6195748" y="4874769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C999F3-44C6-A945-BC60-01157441518B}"/>
              </a:ext>
            </a:extLst>
          </p:cNvPr>
          <p:cNvSpPr txBox="1"/>
          <p:nvPr/>
        </p:nvSpPr>
        <p:spPr>
          <a:xfrm>
            <a:off x="5429480" y="5429505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970039-F67F-724E-856D-CD75941D1023}"/>
              </a:ext>
            </a:extLst>
          </p:cNvPr>
          <p:cNvSpPr txBox="1"/>
          <p:nvPr/>
        </p:nvSpPr>
        <p:spPr>
          <a:xfrm>
            <a:off x="4044504" y="5976597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DBE822-5543-534F-820E-4CDCE15E74DD}"/>
              </a:ext>
            </a:extLst>
          </p:cNvPr>
          <p:cNvSpPr txBox="1"/>
          <p:nvPr/>
        </p:nvSpPr>
        <p:spPr>
          <a:xfrm>
            <a:off x="3846192" y="6515172"/>
            <a:ext cx="4122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(17)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3E0F4A-C96E-5A46-A734-A5C7711C4218}"/>
              </a:ext>
            </a:extLst>
          </p:cNvPr>
          <p:cNvSpPr txBox="1"/>
          <p:nvPr/>
        </p:nvSpPr>
        <p:spPr>
          <a:xfrm>
            <a:off x="4052338" y="7082281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(6)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17704E-8130-4646-A872-8FF94013FF07}"/>
              </a:ext>
            </a:extLst>
          </p:cNvPr>
          <p:cNvSpPr txBox="1"/>
          <p:nvPr/>
        </p:nvSpPr>
        <p:spPr>
          <a:xfrm>
            <a:off x="3098314" y="7609585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AC6254-8815-F042-B94D-4DC15E443FB6}"/>
              </a:ext>
            </a:extLst>
          </p:cNvPr>
          <p:cNvSpPr txBox="1"/>
          <p:nvPr/>
        </p:nvSpPr>
        <p:spPr>
          <a:xfrm>
            <a:off x="3355462" y="8135887"/>
            <a:ext cx="3417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1A580D1-2CAD-9949-9170-F39794A7F4B8}"/>
              </a:ext>
            </a:extLst>
          </p:cNvPr>
          <p:cNvSpPr txBox="1"/>
          <p:nvPr/>
        </p:nvSpPr>
        <p:spPr>
          <a:xfrm>
            <a:off x="4551296" y="82120"/>
            <a:ext cx="2392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Figure S2</a:t>
            </a:r>
          </a:p>
        </p:txBody>
      </p:sp>
    </p:spTree>
    <p:extLst>
      <p:ext uri="{BB962C8B-B14F-4D97-AF65-F5344CB8AC3E}">
        <p14:creationId xmlns:p14="http://schemas.microsoft.com/office/powerpoint/2010/main" val="908398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A6E9B1D-EE97-1B4A-860C-8949A61B8EB9}"/>
              </a:ext>
            </a:extLst>
          </p:cNvPr>
          <p:cNvSpPr txBox="1"/>
          <p:nvPr/>
        </p:nvSpPr>
        <p:spPr>
          <a:xfrm>
            <a:off x="4551296" y="28333"/>
            <a:ext cx="2392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Figure S3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8346B77-5F72-4B49-9390-56FE7D999D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4029993"/>
              </p:ext>
            </p:extLst>
          </p:nvPr>
        </p:nvGraphicFramePr>
        <p:xfrm>
          <a:off x="163231" y="397665"/>
          <a:ext cx="6567452" cy="3826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941C88A-9ABD-1049-BD4D-820871C1E9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660840"/>
              </p:ext>
            </p:extLst>
          </p:nvPr>
        </p:nvGraphicFramePr>
        <p:xfrm>
          <a:off x="82980" y="4446494"/>
          <a:ext cx="5869584" cy="4589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17B6B7D-34FF-0B42-AFA7-55C94705746C}"/>
              </a:ext>
            </a:extLst>
          </p:cNvPr>
          <p:cNvSpPr txBox="1"/>
          <p:nvPr/>
        </p:nvSpPr>
        <p:spPr>
          <a:xfrm>
            <a:off x="0" y="28333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051FBD-ECFB-E046-AB00-1DD34F885DAF}"/>
              </a:ext>
            </a:extLst>
          </p:cNvPr>
          <p:cNvSpPr txBox="1"/>
          <p:nvPr/>
        </p:nvSpPr>
        <p:spPr>
          <a:xfrm>
            <a:off x="-12853" y="419542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426518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2F6C01-DFB8-B347-B682-B361B8577E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0" t="6927" r="5893" b="7524"/>
          <a:stretch/>
        </p:blipFill>
        <p:spPr>
          <a:xfrm>
            <a:off x="60411" y="427116"/>
            <a:ext cx="6730682" cy="34902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FDD1CF-1AF7-4B45-9793-5363D1421CA1}"/>
              </a:ext>
            </a:extLst>
          </p:cNvPr>
          <p:cNvSpPr txBox="1"/>
          <p:nvPr/>
        </p:nvSpPr>
        <p:spPr>
          <a:xfrm>
            <a:off x="4551296" y="28333"/>
            <a:ext cx="2392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Supplemental Figure S4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9B8413-7EA1-6C4D-A103-01EDFB0BFFC6}"/>
              </a:ext>
            </a:extLst>
          </p:cNvPr>
          <p:cNvSpPr txBox="1"/>
          <p:nvPr/>
        </p:nvSpPr>
        <p:spPr>
          <a:xfrm>
            <a:off x="1653863" y="3865410"/>
            <a:ext cx="418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E3P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63EE6E-3DD2-4045-BC1F-DDE3B2801394}"/>
              </a:ext>
            </a:extLst>
          </p:cNvPr>
          <p:cNvSpPr txBox="1"/>
          <p:nvPr/>
        </p:nvSpPr>
        <p:spPr>
          <a:xfrm>
            <a:off x="2026800" y="3865410"/>
            <a:ext cx="418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E4P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77104C-CB9D-F441-B3ED-D6372E922753}"/>
              </a:ext>
            </a:extLst>
          </p:cNvPr>
          <p:cNvSpPr txBox="1"/>
          <p:nvPr/>
        </p:nvSpPr>
        <p:spPr>
          <a:xfrm>
            <a:off x="2367041" y="3865410"/>
            <a:ext cx="418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E5P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B4F7E9-B95B-2E4F-8870-2ACFA6D2354F}"/>
              </a:ext>
            </a:extLst>
          </p:cNvPr>
          <p:cNvSpPr txBox="1"/>
          <p:nvPr/>
        </p:nvSpPr>
        <p:spPr>
          <a:xfrm>
            <a:off x="2748846" y="3865410"/>
            <a:ext cx="418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E6P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EF32B-2DC5-0A47-829A-BCACF6CAF51F}"/>
              </a:ext>
            </a:extLst>
          </p:cNvPr>
          <p:cNvSpPr txBox="1"/>
          <p:nvPr/>
        </p:nvSpPr>
        <p:spPr>
          <a:xfrm>
            <a:off x="3115626" y="3865410"/>
            <a:ext cx="418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E7P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CD27EB-A255-924F-BA37-6C253D7DA016}"/>
              </a:ext>
            </a:extLst>
          </p:cNvPr>
          <p:cNvSpPr txBox="1"/>
          <p:nvPr/>
        </p:nvSpPr>
        <p:spPr>
          <a:xfrm>
            <a:off x="3459760" y="3865410"/>
            <a:ext cx="418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E8P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2DE52D-CAD2-E046-BDF8-0C95E5A9E333}"/>
              </a:ext>
            </a:extLst>
          </p:cNvPr>
          <p:cNvSpPr txBox="1"/>
          <p:nvPr/>
        </p:nvSpPr>
        <p:spPr>
          <a:xfrm>
            <a:off x="3806187" y="3865410"/>
            <a:ext cx="497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E11P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95346E-53AB-8E45-B0EC-9BC7ED4A6E8F}"/>
              </a:ext>
            </a:extLst>
          </p:cNvPr>
          <p:cNvSpPr txBox="1"/>
          <p:nvPr/>
        </p:nvSpPr>
        <p:spPr>
          <a:xfrm>
            <a:off x="4174159" y="3865410"/>
            <a:ext cx="497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E12P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7FA749-054A-BA43-9B4C-0C291EF94D36}"/>
              </a:ext>
            </a:extLst>
          </p:cNvPr>
          <p:cNvSpPr txBox="1"/>
          <p:nvPr/>
        </p:nvSpPr>
        <p:spPr>
          <a:xfrm>
            <a:off x="4539637" y="3865410"/>
            <a:ext cx="497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E13P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E3195C-0CF8-A242-ABAA-42804FBC61E8}"/>
              </a:ext>
            </a:extLst>
          </p:cNvPr>
          <p:cNvSpPr txBox="1"/>
          <p:nvPr/>
        </p:nvSpPr>
        <p:spPr>
          <a:xfrm>
            <a:off x="5244271" y="3865410"/>
            <a:ext cx="497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E15P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2AA9C1-C666-1341-899A-717875E9158F}"/>
              </a:ext>
            </a:extLst>
          </p:cNvPr>
          <p:cNvSpPr txBox="1"/>
          <p:nvPr/>
        </p:nvSpPr>
        <p:spPr>
          <a:xfrm>
            <a:off x="5642474" y="3865410"/>
            <a:ext cx="497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E16P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2CD512-5609-1D45-93F2-554E09A693CE}"/>
              </a:ext>
            </a:extLst>
          </p:cNvPr>
          <p:cNvSpPr txBox="1"/>
          <p:nvPr/>
        </p:nvSpPr>
        <p:spPr>
          <a:xfrm>
            <a:off x="4897081" y="3865410"/>
            <a:ext cx="4972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E14P</a:t>
            </a:r>
          </a:p>
        </p:txBody>
      </p:sp>
    </p:spTree>
    <p:extLst>
      <p:ext uri="{BB962C8B-B14F-4D97-AF65-F5344CB8AC3E}">
        <p14:creationId xmlns:p14="http://schemas.microsoft.com/office/powerpoint/2010/main" val="3344086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125962</TotalTime>
  <Words>606</Words>
  <Application>Microsoft Macintosh PowerPoint</Application>
  <PresentationFormat>On-screen Show (4:3)</PresentationFormat>
  <Paragraphs>182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McMaster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Camilla Urbaniak</dc:creator>
  <cp:lastModifiedBy>Venkat</cp:lastModifiedBy>
  <cp:revision>394</cp:revision>
  <cp:lastPrinted>2019-01-23T08:44:06Z</cp:lastPrinted>
  <dcterms:created xsi:type="dcterms:W3CDTF">2016-08-12T20:30:43Z</dcterms:created>
  <dcterms:modified xsi:type="dcterms:W3CDTF">2019-11-10T21:39:25Z</dcterms:modified>
</cp:coreProperties>
</file>